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9" r:id="rId21"/>
    <p:sldId id="257" r:id="rId22"/>
    <p:sldId id="26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amdog.com/assets/products/2953/original/Ghostmaster_Screen_4.jpg?1284488130" TargetMode="External"/><Relationship Id="rId2" Type="http://schemas.openxmlformats.org/officeDocument/2006/relationships/hyperlink" Target="http://images4.fanpop.com/image/photos/20500000/Sims-3-gameplay-the-sims-3-20554616-1024-768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dia.pcgamer.com/files/2011/11/Prison-Architect-preview-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Goal-Oriented Game </a:t>
            </a:r>
            <a:r>
              <a:rPr lang="en-US" dirty="0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Purpose and Utilizations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Research Organized by: Evan </a:t>
            </a:r>
            <a:r>
              <a:rPr lang="en-US" dirty="0" err="1" smtClean="0"/>
              <a:t>Schipellite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GOB?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Goal-Oriented Behavior (GOB)</a:t>
            </a:r>
          </a:p>
          <a:p>
            <a:endParaRPr lang="en-US" dirty="0"/>
          </a:p>
          <a:p>
            <a:r>
              <a:rPr lang="en-US" dirty="0" smtClean="0"/>
              <a:t>Make use of Motives / Desires to guide </a:t>
            </a:r>
            <a:r>
              <a:rPr lang="en-US" dirty="0" smtClean="0"/>
              <a:t>AI </a:t>
            </a:r>
            <a:r>
              <a:rPr lang="en-US" dirty="0" smtClean="0"/>
              <a:t>Characters</a:t>
            </a:r>
          </a:p>
          <a:p>
            <a:endParaRPr lang="en-US" dirty="0"/>
          </a:p>
          <a:p>
            <a:r>
              <a:rPr lang="en-US" dirty="0" smtClean="0"/>
              <a:t>Examine the most ‘pressing’ goals and choose an action</a:t>
            </a:r>
          </a:p>
          <a:p>
            <a:endParaRPr lang="en-US" dirty="0"/>
          </a:p>
          <a:p>
            <a:r>
              <a:rPr lang="en-US" dirty="0" smtClean="0"/>
              <a:t>The action reflects two key aspects of the algorithm</a:t>
            </a:r>
          </a:p>
          <a:p>
            <a:pPr lvl="1"/>
            <a:r>
              <a:rPr lang="en-US" dirty="0" smtClean="0"/>
              <a:t>The action serves to satisfy the current goal of importance</a:t>
            </a:r>
          </a:p>
          <a:p>
            <a:pPr lvl="1"/>
            <a:r>
              <a:rPr lang="en-US" dirty="0" smtClean="0"/>
              <a:t>The action results in the least ‘negative aftermath’</a:t>
            </a:r>
          </a:p>
        </p:txBody>
      </p:sp>
    </p:spTree>
    <p:extLst>
      <p:ext uri="{BB962C8B-B14F-4D97-AF65-F5344CB8AC3E}">
        <p14:creationId xmlns:p14="http://schemas.microsoft.com/office/powerpoint/2010/main" val="180717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GOB in Contemporary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Goal-Oriented Behavior allows for simple </a:t>
            </a:r>
            <a:r>
              <a:rPr lang="en-US" dirty="0" smtClean="0"/>
              <a:t>AI </a:t>
            </a:r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It can be useful, making simple </a:t>
            </a:r>
            <a:r>
              <a:rPr lang="en-US" dirty="0" smtClean="0"/>
              <a:t>AI </a:t>
            </a:r>
            <a:r>
              <a:rPr lang="en-US" dirty="0" smtClean="0"/>
              <a:t>appear realistic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for all games, as it pertains more to ‘undirected’ </a:t>
            </a:r>
            <a:r>
              <a:rPr lang="en-US" dirty="0" smtClean="0"/>
              <a:t>AI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Generally, GOB is useful when a Game:</a:t>
            </a:r>
          </a:p>
          <a:p>
            <a:pPr lvl="1"/>
            <a:r>
              <a:rPr lang="en-US" dirty="0" smtClean="0"/>
              <a:t>Needs numerous side-characters that can appear life-like</a:t>
            </a:r>
          </a:p>
          <a:p>
            <a:pPr lvl="2"/>
            <a:r>
              <a:rPr lang="en-US" dirty="0" smtClean="0"/>
              <a:t>But, these characters are not directly controllable by gameplay</a:t>
            </a:r>
          </a:p>
          <a:p>
            <a:pPr lvl="1"/>
            <a:r>
              <a:rPr lang="en-US" dirty="0" smtClean="0"/>
              <a:t>Needs to recreate a simulation (People, Animals, Plants)</a:t>
            </a:r>
          </a:p>
          <a:p>
            <a:pPr lvl="1"/>
            <a:r>
              <a:rPr lang="en-US" dirty="0" smtClean="0"/>
              <a:t>Needs to provide </a:t>
            </a:r>
            <a:r>
              <a:rPr lang="en-US" dirty="0" smtClean="0"/>
              <a:t>AI </a:t>
            </a:r>
            <a:r>
              <a:rPr lang="en-US" dirty="0" smtClean="0"/>
              <a:t>with sub-actions within a state-machine</a:t>
            </a:r>
          </a:p>
          <a:p>
            <a:pPr lvl="2"/>
            <a:r>
              <a:rPr lang="en-US" dirty="0" smtClean="0"/>
              <a:t>RTS units may begin working on the most pressing tasks if not specifically tasked by the player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52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Sims 3 (The Sims Studio)</a:t>
            </a:r>
            <a:endParaRPr lang="en-US" dirty="0"/>
          </a:p>
        </p:txBody>
      </p:sp>
      <p:pic>
        <p:nvPicPr>
          <p:cNvPr id="1026" name="Picture 2" descr="Sims-3-gameplay-the-sims-3-20554616-1024-768.jpg (1024×76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5852160" cy="43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3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Ghost Master (Sick Puppies)</a:t>
            </a:r>
            <a:endParaRPr lang="en-US" dirty="0"/>
          </a:p>
        </p:txBody>
      </p:sp>
      <p:pic>
        <p:nvPicPr>
          <p:cNvPr id="2050" name="Picture 2" descr="15156_full.jpg (1024×76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461760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5724"/>
            <a:ext cx="8610600" cy="924475"/>
          </a:xfrm>
        </p:spPr>
        <p:txBody>
          <a:bodyPr/>
          <a:lstStyle/>
          <a:p>
            <a:r>
              <a:rPr lang="en-US" dirty="0" smtClean="0"/>
              <a:t>Prison Architect (Introversion Software)</a:t>
            </a:r>
            <a:endParaRPr lang="en-US" dirty="0"/>
          </a:p>
        </p:txBody>
      </p:sp>
      <p:pic>
        <p:nvPicPr>
          <p:cNvPr id="3074" name="Picture 2" descr="Prison-Architect-preview-2.jpg (1486×92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20" y="1752600"/>
            <a:ext cx="7166961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7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53400" cy="924475"/>
          </a:xfrm>
        </p:spPr>
        <p:txBody>
          <a:bodyPr/>
          <a:lstStyle/>
          <a:p>
            <a:r>
              <a:rPr lang="en-US" dirty="0" smtClean="0"/>
              <a:t>So, What’s Going on in These Games?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5934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Player interacts with units that are not fully controllable.</a:t>
            </a:r>
          </a:p>
          <a:p>
            <a:endParaRPr lang="en-US" dirty="0"/>
          </a:p>
          <a:p>
            <a:r>
              <a:rPr lang="en-US" dirty="0" smtClean="0"/>
              <a:t>However, these units can be </a:t>
            </a:r>
            <a:r>
              <a:rPr lang="en-US" i="1" dirty="0" smtClean="0"/>
              <a:t>persuaded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Sims 3 </a:t>
            </a:r>
            <a:r>
              <a:rPr lang="en-US" dirty="0" smtClean="0">
                <a:sym typeface="Wingdings" panose="05000000000000000000" pitchFamily="2" charset="2"/>
              </a:rPr>
              <a:t> Player works to satisfies the needs / desires of the residents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Ghost Master  Player positions independent ghosts in order to construct the best scaring environment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Prison Architect  Player monitors the psychology of the prisoners to improve the facility and plan their schedule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The Purpose is to create simple </a:t>
            </a:r>
            <a:r>
              <a:rPr lang="en-US" dirty="0" smtClean="0">
                <a:sym typeface="Wingdings" panose="05000000000000000000" pitchFamily="2" charset="2"/>
              </a:rPr>
              <a:t>AI </a:t>
            </a:r>
            <a:r>
              <a:rPr lang="en-US" dirty="0" smtClean="0">
                <a:sym typeface="Wingdings" panose="05000000000000000000" pitchFamily="2" charset="2"/>
              </a:rPr>
              <a:t>to choose and act in realistic 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“goals describe some desired state of the </a:t>
            </a:r>
            <a:r>
              <a:rPr lang="en-US" dirty="0" smtClean="0"/>
              <a:t>world… </a:t>
            </a:r>
            <a:r>
              <a:rPr lang="en-US" dirty="0"/>
              <a:t>we want to </a:t>
            </a:r>
            <a:r>
              <a:rPr lang="en-US" dirty="0" smtClean="0"/>
              <a:t>reach“ (Jeff </a:t>
            </a:r>
            <a:r>
              <a:rPr lang="en-US" dirty="0" err="1" smtClean="0"/>
              <a:t>Orkin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 smtClean="0"/>
              <a:t>Goals can be consider insistences (Ian Millington).</a:t>
            </a:r>
          </a:p>
          <a:p>
            <a:pPr lvl="1"/>
            <a:r>
              <a:rPr lang="en-US" dirty="0" smtClean="0"/>
              <a:t>As a Goal’s rate increases, its insistences declares it a priority</a:t>
            </a:r>
          </a:p>
          <a:p>
            <a:endParaRPr lang="en-US" dirty="0"/>
          </a:p>
          <a:p>
            <a:r>
              <a:rPr lang="en-US" dirty="0" smtClean="0"/>
              <a:t>Goals represent traits or states that we want to complete, or reduce the insistence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“actions </a:t>
            </a:r>
            <a:r>
              <a:rPr lang="en-US" dirty="0"/>
              <a:t>are defined in terms of preconditions and </a:t>
            </a:r>
            <a:r>
              <a:rPr lang="en-US" dirty="0" smtClean="0"/>
              <a:t>effects” (Jeff </a:t>
            </a:r>
            <a:r>
              <a:rPr lang="en-US" dirty="0" err="1" smtClean="0"/>
              <a:t>Orkin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"present the character with a suite of possible actions and have it choose the one that best meets </a:t>
            </a:r>
            <a:r>
              <a:rPr lang="en-US" dirty="0" smtClean="0"/>
              <a:t>its immediate needs” (Ian Millington)</a:t>
            </a:r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n Action serves as a means to complete a Goal.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810000"/>
            <a:ext cx="7125112" cy="2832237"/>
          </a:xfrm>
        </p:spPr>
        <p:txBody>
          <a:bodyPr/>
          <a:lstStyle/>
          <a:p>
            <a:r>
              <a:rPr lang="en-US" dirty="0" smtClean="0"/>
              <a:t>‘Sleep’ is the highest priority. </a:t>
            </a:r>
            <a:r>
              <a:rPr lang="en-US" dirty="0"/>
              <a:t>3</a:t>
            </a:r>
            <a:r>
              <a:rPr lang="en-US" dirty="0" smtClean="0"/>
              <a:t> actions are available.</a:t>
            </a:r>
          </a:p>
          <a:p>
            <a:pPr lvl="1"/>
            <a:r>
              <a:rPr lang="en-US" dirty="0" smtClean="0"/>
              <a:t>The best route involves ‘Use Bed’</a:t>
            </a:r>
          </a:p>
          <a:p>
            <a:pPr lvl="1"/>
            <a:r>
              <a:rPr lang="en-US" dirty="0" smtClean="0"/>
              <a:t>It will reduce the insistence of ‘Sleep’ the most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But, what if the numbers are not so obvious?</a:t>
            </a:r>
          </a:p>
          <a:p>
            <a:pPr lvl="1"/>
            <a:endParaRPr lang="en-US" dirty="0"/>
          </a:p>
        </p:txBody>
      </p:sp>
      <p:pic>
        <p:nvPicPr>
          <p:cNvPr id="4098" name="Picture 2" descr="C:\Users\Evan\Documents\Game AI\Evan_Schipellite\SchipelliteEvan_Research\Presentation\Images\SimpleGOB.f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6503882" cy="32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4" y="3581399"/>
            <a:ext cx="7125112" cy="2984637"/>
          </a:xfrm>
        </p:spPr>
        <p:txBody>
          <a:bodyPr/>
          <a:lstStyle/>
          <a:p>
            <a:r>
              <a:rPr lang="en-US" dirty="0" smtClean="0"/>
              <a:t>‘Hunger’ is highest priority. There are 4 possible actions.</a:t>
            </a:r>
          </a:p>
          <a:p>
            <a:pPr lvl="1"/>
            <a:r>
              <a:rPr lang="en-US" dirty="0" smtClean="0"/>
              <a:t>However, two actions involve satisfying ‘Hunger’</a:t>
            </a:r>
          </a:p>
          <a:p>
            <a:pPr lvl="1"/>
            <a:r>
              <a:rPr lang="en-US" dirty="0" smtClean="0"/>
              <a:t>The difference between ‘Hunger’ and ‘Bath’ is not much</a:t>
            </a:r>
          </a:p>
          <a:p>
            <a:pPr lvl="1"/>
            <a:endParaRPr lang="en-US" dirty="0"/>
          </a:p>
          <a:p>
            <a:r>
              <a:rPr lang="en-US" dirty="0" smtClean="0"/>
              <a:t>In this case, overall insistence is taken into account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AI </a:t>
            </a:r>
            <a:r>
              <a:rPr lang="en-US" dirty="0" smtClean="0"/>
              <a:t>does not simply choose the highest priority</a:t>
            </a:r>
          </a:p>
          <a:p>
            <a:pPr lvl="1"/>
            <a:r>
              <a:rPr lang="en-US" dirty="0" smtClean="0"/>
              <a:t>It analyzes the overall discontentment (Ian </a:t>
            </a:r>
            <a:r>
              <a:rPr lang="en-US" dirty="0" err="1" smtClean="0"/>
              <a:t>Milliginton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074" name="Picture 2" descr="C:\Users\Evan\Documents\Game AI\Evan_Schipellite\SchipelliteEvan_Research\Presentation\Images\PlanningGOB_0.f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3" y="283029"/>
            <a:ext cx="6503882" cy="32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64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4" y="3581399"/>
            <a:ext cx="7125112" cy="29846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Goal values (Hunger, Sleep, Bath) are analyzed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AI </a:t>
            </a:r>
            <a:r>
              <a:rPr lang="en-US" dirty="0" smtClean="0"/>
              <a:t>notes their resulting values from each action</a:t>
            </a:r>
          </a:p>
          <a:p>
            <a:endParaRPr lang="en-US" dirty="0"/>
          </a:p>
          <a:p>
            <a:r>
              <a:rPr lang="en-US" dirty="0" smtClean="0"/>
              <a:t>Therefore, </a:t>
            </a:r>
          </a:p>
          <a:p>
            <a:pPr lvl="1"/>
            <a:r>
              <a:rPr lang="en-US" dirty="0" smtClean="0"/>
              <a:t>‘Order Pizza’ would result in (0, 4, 6)</a:t>
            </a:r>
          </a:p>
          <a:p>
            <a:pPr lvl="1"/>
            <a:r>
              <a:rPr lang="en-US" dirty="0" smtClean="0"/>
              <a:t>‘Eat Snack’ would result in (0, 2, 3)</a:t>
            </a:r>
          </a:p>
          <a:p>
            <a:pPr lvl="1"/>
            <a:endParaRPr lang="en-US" dirty="0"/>
          </a:p>
          <a:p>
            <a:r>
              <a:rPr lang="en-US" dirty="0" smtClean="0"/>
              <a:t>‘Eat Snack’ is chosen to minimalize discontentment</a:t>
            </a:r>
            <a:endParaRPr lang="en-US" dirty="0"/>
          </a:p>
        </p:txBody>
      </p:sp>
      <p:pic>
        <p:nvPicPr>
          <p:cNvPr id="5122" name="Picture 2" descr="C:\Users\Evan\Documents\Game AI\Evan_Schipellite\SchipelliteEvan_Research\Presentation\Images\PlanningGOB.f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059" y="228600"/>
            <a:ext cx="6503882" cy="32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0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5724"/>
            <a:ext cx="7696200" cy="924475"/>
          </a:xfrm>
        </p:spPr>
        <p:txBody>
          <a:bodyPr/>
          <a:lstStyle/>
          <a:p>
            <a:r>
              <a:rPr lang="en-US" dirty="0" smtClean="0"/>
              <a:t>How does the GOB Algorithm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Ultimately, the Answer is: In Many Different Ways</a:t>
            </a:r>
          </a:p>
          <a:p>
            <a:endParaRPr lang="en-US" dirty="0"/>
          </a:p>
          <a:p>
            <a:r>
              <a:rPr lang="en-US" dirty="0" smtClean="0"/>
              <a:t>Essentially, the algorithm is constructed by taking into account Goals and Actions.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AI </a:t>
            </a:r>
            <a:r>
              <a:rPr lang="en-US" dirty="0" smtClean="0"/>
              <a:t>evaluates the discontentment that would result from any given action, thus providing the best action</a:t>
            </a:r>
          </a:p>
        </p:txBody>
      </p:sp>
    </p:spTree>
    <p:extLst>
      <p:ext uri="{BB962C8B-B14F-4D97-AF65-F5344CB8AC3E}">
        <p14:creationId xmlns:p14="http://schemas.microsoft.com/office/powerpoint/2010/main" val="9083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5724"/>
            <a:ext cx="7696200" cy="924475"/>
          </a:xfrm>
        </p:spPr>
        <p:txBody>
          <a:bodyPr/>
          <a:lstStyle/>
          <a:p>
            <a:r>
              <a:rPr lang="en-US" dirty="0" smtClean="0"/>
              <a:t>How does the GOB Algorithm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generate the best action</a:t>
            </a:r>
          </a:p>
          <a:p>
            <a:pPr lvl="1"/>
            <a:r>
              <a:rPr lang="en-US" dirty="0" smtClean="0"/>
              <a:t>Utilize the current status of Goals and possible Actions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Then loop through the Actions, searching for the least discontentment result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Discontentment can be calculated by adding</a:t>
            </a:r>
          </a:p>
          <a:p>
            <a:pPr lvl="2"/>
            <a:r>
              <a:rPr lang="en-US" dirty="0" smtClean="0"/>
              <a:t>All of the current Goal values</a:t>
            </a:r>
          </a:p>
          <a:p>
            <a:pPr lvl="2"/>
            <a:r>
              <a:rPr lang="en-US" dirty="0" smtClean="0"/>
              <a:t>All of the resulting Goal changes in the Action</a:t>
            </a:r>
          </a:p>
        </p:txBody>
      </p:sp>
    </p:spTree>
    <p:extLst>
      <p:ext uri="{BB962C8B-B14F-4D97-AF65-F5344CB8AC3E}">
        <p14:creationId xmlns:p14="http://schemas.microsoft.com/office/powerpoint/2010/main" val="19999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 of GOB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74583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its simplest form, the highest rated goal may lead to an action</a:t>
            </a:r>
          </a:p>
          <a:p>
            <a:endParaRPr lang="en-US" dirty="0"/>
          </a:p>
          <a:p>
            <a:r>
              <a:rPr lang="en-US" dirty="0" smtClean="0"/>
              <a:t>Additional complexities can be developed by the programmer</a:t>
            </a:r>
          </a:p>
          <a:p>
            <a:pPr lvl="1"/>
            <a:r>
              <a:rPr lang="en-US" dirty="0" smtClean="0"/>
              <a:t>Add in time durations to Actions</a:t>
            </a:r>
          </a:p>
          <a:p>
            <a:pPr lvl="2"/>
            <a:r>
              <a:rPr lang="en-US" dirty="0" smtClean="0"/>
              <a:t>Additional changes are </a:t>
            </a:r>
            <a:r>
              <a:rPr lang="en-US" dirty="0" err="1" smtClean="0"/>
              <a:t>addeds</a:t>
            </a:r>
            <a:r>
              <a:rPr lang="en-US" dirty="0" smtClean="0"/>
              <a:t> to discontentment based on the time it may take to complete a task</a:t>
            </a:r>
          </a:p>
          <a:p>
            <a:pPr lvl="1"/>
            <a:r>
              <a:rPr lang="en-US" dirty="0" smtClean="0"/>
              <a:t>Resolve incidents where Actions become unavailable</a:t>
            </a:r>
          </a:p>
          <a:p>
            <a:pPr lvl="2"/>
            <a:r>
              <a:rPr lang="en-US" dirty="0" smtClean="0"/>
              <a:t>Have a unit continue another action while waiting</a:t>
            </a:r>
          </a:p>
          <a:p>
            <a:pPr lvl="1"/>
            <a:r>
              <a:rPr lang="en-US" dirty="0" smtClean="0"/>
              <a:t>Have units take into account distance / obstacles</a:t>
            </a:r>
          </a:p>
          <a:p>
            <a:pPr lvl="2"/>
            <a:r>
              <a:rPr lang="en-US" dirty="0" smtClean="0"/>
              <a:t>Actions may carry more weight depending on position, health, status, inventory, etc.</a:t>
            </a:r>
          </a:p>
          <a:p>
            <a:pPr lvl="2"/>
            <a:endParaRPr lang="en-US" dirty="0"/>
          </a:p>
          <a:p>
            <a:r>
              <a:rPr lang="en-US" dirty="0" smtClean="0"/>
              <a:t>Depending on the game, these features can be further developed to make the </a:t>
            </a:r>
            <a:r>
              <a:rPr lang="en-US" dirty="0" smtClean="0"/>
              <a:t>AI </a:t>
            </a:r>
            <a:r>
              <a:rPr lang="en-US" dirty="0" smtClean="0"/>
              <a:t>appear independent</a:t>
            </a:r>
          </a:p>
        </p:txBody>
      </p:sp>
    </p:spTree>
    <p:extLst>
      <p:ext uri="{BB962C8B-B14F-4D97-AF65-F5344CB8AC3E}">
        <p14:creationId xmlns:p14="http://schemas.microsoft.com/office/powerpoint/2010/main" val="182531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Adjustments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215" y="4876800"/>
            <a:ext cx="7125112" cy="1924859"/>
          </a:xfrm>
        </p:spPr>
        <p:txBody>
          <a:bodyPr/>
          <a:lstStyle/>
          <a:p>
            <a:r>
              <a:rPr lang="en-US" dirty="0" smtClean="0"/>
              <a:t>AI </a:t>
            </a:r>
            <a:r>
              <a:rPr lang="en-US" dirty="0" smtClean="0"/>
              <a:t>can ‘claim’ facilities, thus limiting their availability</a:t>
            </a:r>
          </a:p>
          <a:p>
            <a:endParaRPr lang="en-US" dirty="0"/>
          </a:p>
          <a:p>
            <a:r>
              <a:rPr lang="en-US" dirty="0" smtClean="0"/>
              <a:t>AI </a:t>
            </a:r>
            <a:r>
              <a:rPr lang="en-US" dirty="0" smtClean="0"/>
              <a:t>can ‘claim’ the closest available facilities</a:t>
            </a:r>
            <a:endParaRPr lang="en-US" dirty="0"/>
          </a:p>
        </p:txBody>
      </p:sp>
      <p:pic>
        <p:nvPicPr>
          <p:cNvPr id="6146" name="Picture 2" descr="C:\Users\Evan\Documents\Game AI\Evan_Schipellite\SchipelliteEvan_Research\Presentation\Images\Choosing.f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30" y="1524000"/>
            <a:ext cx="6503882" cy="32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3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Adjustments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215" y="4876800"/>
            <a:ext cx="7125112" cy="1924859"/>
          </a:xfrm>
        </p:spPr>
        <p:txBody>
          <a:bodyPr/>
          <a:lstStyle/>
          <a:p>
            <a:r>
              <a:rPr lang="en-US" dirty="0" smtClean="0"/>
              <a:t>If desired Actions are unavailable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AI </a:t>
            </a:r>
            <a:r>
              <a:rPr lang="en-US" dirty="0" smtClean="0"/>
              <a:t>can revaluate their actions and choose the next best</a:t>
            </a:r>
          </a:p>
          <a:p>
            <a:r>
              <a:rPr lang="en-US" dirty="0" smtClean="0"/>
              <a:t>If no Actions are available, the </a:t>
            </a:r>
            <a:r>
              <a:rPr lang="en-US" dirty="0" smtClean="0"/>
              <a:t>AI </a:t>
            </a:r>
            <a:r>
              <a:rPr lang="en-US" dirty="0" smtClean="0"/>
              <a:t>can wander instead</a:t>
            </a:r>
            <a:endParaRPr lang="en-US" dirty="0"/>
          </a:p>
        </p:txBody>
      </p:sp>
      <p:pic>
        <p:nvPicPr>
          <p:cNvPr id="1026" name="Picture 2" descr="C:\Users\Evan\Documents\Game AI\Evan_Schipellite\SchipelliteEvan_Research\Presentation\Images\WanderWait.f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488" y="1600200"/>
            <a:ext cx="6503882" cy="32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85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van\Documents\Game AI\Evan_Schipellite\SchipelliteEvan_Research\Presentation\Images\SchipelliteEvan_SpookyHouse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22960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0" y="6140325"/>
            <a:ext cx="486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Basic Goal-Oriented Behavior in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GOB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"goal instances can be dynamically generated and </a:t>
            </a:r>
            <a:r>
              <a:rPr lang="en-US" dirty="0" smtClean="0"/>
              <a:t>destroyed“ (Denis Papp)</a:t>
            </a:r>
          </a:p>
          <a:p>
            <a:pPr lvl="1"/>
            <a:r>
              <a:rPr lang="en-US" dirty="0" smtClean="0"/>
              <a:t>AI </a:t>
            </a:r>
            <a:r>
              <a:rPr lang="en-US" dirty="0" smtClean="0"/>
              <a:t>should be able to react to changes in the environment and their possible needs</a:t>
            </a:r>
          </a:p>
          <a:p>
            <a:pPr lvl="1"/>
            <a:endParaRPr lang="en-US" dirty="0"/>
          </a:p>
          <a:p>
            <a:r>
              <a:rPr lang="en-US" dirty="0"/>
              <a:t>"needs to look at the situation in which it wants to be, and then work backwards from it to calculate the </a:t>
            </a:r>
            <a:r>
              <a:rPr lang="en-US" dirty="0" smtClean="0"/>
              <a:t>best </a:t>
            </a:r>
            <a:r>
              <a:rPr lang="en-US" dirty="0"/>
              <a:t>way of achieving the desired </a:t>
            </a:r>
            <a:r>
              <a:rPr lang="en-US" dirty="0" smtClean="0"/>
              <a:t>result“ (Ben </a:t>
            </a:r>
            <a:r>
              <a:rPr lang="en-US" dirty="0" err="1" smtClean="0"/>
              <a:t>Hardwidge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Essentially, the </a:t>
            </a:r>
            <a:r>
              <a:rPr lang="en-US" dirty="0" smtClean="0"/>
              <a:t>AI </a:t>
            </a:r>
            <a:r>
              <a:rPr lang="en-US" dirty="0" smtClean="0"/>
              <a:t>should take what it wants to do, and then figure out which path will net that result in the best possible way.</a:t>
            </a:r>
          </a:p>
          <a:p>
            <a:pPr lvl="1"/>
            <a:r>
              <a:rPr lang="en-US" dirty="0" smtClean="0"/>
              <a:t>Be careful with how much knowledge is provided.</a:t>
            </a:r>
          </a:p>
          <a:p>
            <a:pPr lvl="2"/>
            <a:r>
              <a:rPr lang="en-US" dirty="0" smtClean="0"/>
              <a:t>Ex: If the </a:t>
            </a:r>
            <a:r>
              <a:rPr lang="en-US" dirty="0" smtClean="0"/>
              <a:t>Ai </a:t>
            </a:r>
            <a:r>
              <a:rPr lang="en-US" dirty="0" smtClean="0"/>
              <a:t>is trying to get to work, should it know about the delayed train before it arrives at the station?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5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GOB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822039"/>
          </a:xfrm>
        </p:spPr>
        <p:txBody>
          <a:bodyPr>
            <a:normAutofit/>
          </a:bodyPr>
          <a:lstStyle/>
          <a:p>
            <a:r>
              <a:rPr lang="en-US" dirty="0"/>
              <a:t>Planning </a:t>
            </a:r>
            <a:r>
              <a:rPr lang="en-US" dirty="0" smtClean="0"/>
              <a:t>System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“benefit is the ability to decouple goals and actions, to allow different types of characters to </a:t>
            </a:r>
            <a:r>
              <a:rPr lang="en-US" dirty="0" smtClean="0"/>
              <a:t>satisfy </a:t>
            </a:r>
            <a:r>
              <a:rPr lang="en-US" dirty="0"/>
              <a:t>goals in different ways. The second benefit of a planning system is facilitation of </a:t>
            </a:r>
            <a:r>
              <a:rPr lang="en-US" dirty="0" smtClean="0"/>
              <a:t>layering </a:t>
            </a:r>
            <a:r>
              <a:rPr lang="en-US" dirty="0"/>
              <a:t>simple behaviors to produce complex observable </a:t>
            </a:r>
            <a:r>
              <a:rPr lang="en-US" dirty="0" smtClean="0"/>
              <a:t>behavior“ (Jeff </a:t>
            </a:r>
            <a:r>
              <a:rPr lang="en-US" dirty="0" err="1" smtClean="0"/>
              <a:t>Orkin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Design the GOB algorithm to be reusable by different units </a:t>
            </a:r>
          </a:p>
          <a:p>
            <a:pPr lvl="1"/>
            <a:r>
              <a:rPr lang="en-US" dirty="0" smtClean="0"/>
              <a:t>Complex behaviors can result from simple combinations</a:t>
            </a:r>
          </a:p>
          <a:p>
            <a:pPr lvl="1"/>
            <a:endParaRPr lang="en-US" dirty="0"/>
          </a:p>
          <a:p>
            <a:r>
              <a:rPr lang="en-US" dirty="0"/>
              <a:t>"A goal is active if it is currently reasonable to execute </a:t>
            </a:r>
            <a:r>
              <a:rPr lang="en-US" dirty="0" smtClean="0"/>
              <a:t>it“ (Denis Papp)</a:t>
            </a:r>
          </a:p>
          <a:p>
            <a:pPr lvl="1"/>
            <a:r>
              <a:rPr lang="en-US" dirty="0" smtClean="0"/>
              <a:t>Should the </a:t>
            </a:r>
            <a:r>
              <a:rPr lang="en-US" dirty="0" smtClean="0"/>
              <a:t>AI </a:t>
            </a:r>
            <a:r>
              <a:rPr lang="en-US" dirty="0" smtClean="0"/>
              <a:t>even complete a goal if it is not high enough priority?</a:t>
            </a:r>
          </a:p>
          <a:p>
            <a:pPr lvl="2"/>
            <a:r>
              <a:rPr lang="en-US" dirty="0" smtClean="0"/>
              <a:t>Ex: Should the </a:t>
            </a:r>
            <a:r>
              <a:rPr lang="en-US" dirty="0" smtClean="0"/>
              <a:t>AI </a:t>
            </a:r>
            <a:r>
              <a:rPr lang="en-US" dirty="0" smtClean="0"/>
              <a:t>sleep just because there are not other pressing tasks?</a:t>
            </a:r>
          </a:p>
        </p:txBody>
      </p:sp>
    </p:spTree>
    <p:extLst>
      <p:ext uri="{BB962C8B-B14F-4D97-AF65-F5344CB8AC3E}">
        <p14:creationId xmlns:p14="http://schemas.microsoft.com/office/powerpoint/2010/main" val="54036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1400" dirty="0"/>
              <a:t>Millington, Ian, and John David </a:t>
            </a:r>
            <a:r>
              <a:rPr lang="en-US" sz="1400" dirty="0" err="1"/>
              <a:t>Funge</a:t>
            </a:r>
            <a:r>
              <a:rPr lang="en-US" sz="1400" dirty="0"/>
              <a:t>. Artificial Intelligence for Games. Burlington, MA: </a:t>
            </a:r>
            <a:r>
              <a:rPr lang="en-US" sz="1400" dirty="0" smtClean="0"/>
              <a:t>Morgan Kaufmann/Elsevier</a:t>
            </a:r>
            <a:r>
              <a:rPr lang="en-US" sz="1400" dirty="0"/>
              <a:t>, 2009. Print.</a:t>
            </a:r>
          </a:p>
          <a:p>
            <a:endParaRPr lang="en-US" sz="1400" dirty="0"/>
          </a:p>
          <a:p>
            <a:r>
              <a:rPr lang="en-US" sz="1400" dirty="0" err="1"/>
              <a:t>Orkin</a:t>
            </a:r>
            <a:r>
              <a:rPr lang="en-US" sz="1400" dirty="0"/>
              <a:t>, Jeff. “Three States and a Plan: The A.I. of F.E.A.R.” Monolith Productions / M.I.T. Media Lab, </a:t>
            </a:r>
            <a:r>
              <a:rPr lang="en-US" sz="1400" dirty="0" smtClean="0"/>
              <a:t>Cognitive </a:t>
            </a:r>
            <a:r>
              <a:rPr lang="en-US" sz="1400" dirty="0"/>
              <a:t>Machines Group. Web. &lt;http://web.media.mit.edu/~jorkin/gdc2006_orkin_jeff_fear.pdf&gt;.</a:t>
            </a:r>
          </a:p>
          <a:p>
            <a:endParaRPr lang="en-US" sz="1400" dirty="0"/>
          </a:p>
          <a:p>
            <a:r>
              <a:rPr lang="en-US" sz="1400" dirty="0" err="1"/>
              <a:t>Hardwidge</a:t>
            </a:r>
            <a:r>
              <a:rPr lang="en-US" sz="1400" dirty="0"/>
              <a:t>, Ben. “How AI in Games Works: The Planning System.” </a:t>
            </a:r>
            <a:r>
              <a:rPr lang="en-US" sz="1400" dirty="0" err="1"/>
              <a:t>bitGamer</a:t>
            </a:r>
            <a:r>
              <a:rPr lang="en-US" sz="1400" dirty="0"/>
              <a:t>. Web. 5 March, 2009. </a:t>
            </a:r>
            <a:r>
              <a:rPr lang="en-US" sz="1400" dirty="0" smtClean="0"/>
              <a:t>&lt;</a:t>
            </a:r>
            <a:r>
              <a:rPr lang="en-US" sz="1400" dirty="0"/>
              <a:t>http://www.bit-tech.net/gaming/2009/03/05/how-ai-in-games-works/3&gt;.</a:t>
            </a:r>
          </a:p>
          <a:p>
            <a:endParaRPr lang="en-US" sz="1400" dirty="0"/>
          </a:p>
          <a:p>
            <a:r>
              <a:rPr lang="en-US" sz="1400" dirty="0"/>
              <a:t>Papp, Denis. “A Goal-Based Architecture for Opposing Player AI.” The Association for the Advancement of </a:t>
            </a:r>
            <a:r>
              <a:rPr lang="en-US" sz="1400" dirty="0" smtClean="0"/>
              <a:t>Artificial </a:t>
            </a:r>
            <a:r>
              <a:rPr lang="en-US" sz="1400" dirty="0"/>
              <a:t>Intelligence. Web. &lt;http://www.aaai.org/Papers/AIIDE/2005/AIIDE05-006.pdf&gt;.</a:t>
            </a:r>
          </a:p>
        </p:txBody>
      </p:sp>
    </p:spTree>
    <p:extLst>
      <p:ext uri="{BB962C8B-B14F-4D97-AF65-F5344CB8AC3E}">
        <p14:creationId xmlns:p14="http://schemas.microsoft.com/office/powerpoint/2010/main" val="13135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Sims 3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images4.fanpop.com/image/photos/20500000/Sims-3-gameplay-the-sims-3-20554616-1024-768.jpg</a:t>
            </a:r>
            <a:endParaRPr lang="en-US" dirty="0" smtClean="0"/>
          </a:p>
          <a:p>
            <a:r>
              <a:rPr lang="en-US" dirty="0" smtClean="0"/>
              <a:t>Ghost Master</a:t>
            </a:r>
          </a:p>
          <a:p>
            <a:pPr lvl="1"/>
            <a:r>
              <a:rPr lang="en-US" dirty="0">
                <a:hlinkClick r:id="rId3"/>
              </a:rPr>
              <a:t>http://www.beamdog.com/assets/products/2953/original/Ghostmaster_Screen_4.jpg?1284488130</a:t>
            </a:r>
            <a:endParaRPr lang="en-US" dirty="0" smtClean="0"/>
          </a:p>
          <a:p>
            <a:r>
              <a:rPr lang="en-US" dirty="0" smtClean="0"/>
              <a:t>Prison Architect</a:t>
            </a:r>
          </a:p>
          <a:p>
            <a:pPr lvl="1"/>
            <a:r>
              <a:rPr lang="en-US" dirty="0">
                <a:hlinkClick r:id="rId4"/>
              </a:rPr>
              <a:t>http://media.pcgamer.com/files/2011/11/Prison-Architect-preview-2.jpg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</Template>
  <TotalTime>211</TotalTime>
  <Words>1202</Words>
  <Application>Microsoft Office PowerPoint</Application>
  <PresentationFormat>On-screen Show (4:3)</PresentationFormat>
  <Paragraphs>140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Autumn</vt:lpstr>
      <vt:lpstr>Goal-Oriented Game AI  Purpose and Utilizations</vt:lpstr>
      <vt:lpstr>What is GOB?</vt:lpstr>
      <vt:lpstr>GOB in Contemporary Games</vt:lpstr>
      <vt:lpstr>The Sims 3 (The Sims Studio)</vt:lpstr>
      <vt:lpstr>Ghost Master (Sick Puppies)</vt:lpstr>
      <vt:lpstr>Prison Architect (Introversion Software)</vt:lpstr>
      <vt:lpstr>So, What’s Going on in These Games?</vt:lpstr>
      <vt:lpstr>Goals</vt:lpstr>
      <vt:lpstr>Actions</vt:lpstr>
      <vt:lpstr>PowerPoint Presentation</vt:lpstr>
      <vt:lpstr>PowerPoint Presentation</vt:lpstr>
      <vt:lpstr>PowerPoint Presentation</vt:lpstr>
      <vt:lpstr>How does the GOB Algorithm Work?</vt:lpstr>
      <vt:lpstr>How does the GOB Algorithm Work?</vt:lpstr>
      <vt:lpstr>The Result of GOB</vt:lpstr>
      <vt:lpstr>Example Adjustments</vt:lpstr>
      <vt:lpstr>Example Adjustments</vt:lpstr>
      <vt:lpstr>PowerPoint Presentation</vt:lpstr>
      <vt:lpstr>Additional GOB Information</vt:lpstr>
      <vt:lpstr>Additional GOB Information</vt:lpstr>
      <vt:lpstr>Sources</vt:lpstr>
      <vt:lpstr>Image 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Goal-Oriented Game Ai  Purpose and Utilizations</dc:title>
  <dc:creator>Jingle</dc:creator>
  <cp:lastModifiedBy>Evan</cp:lastModifiedBy>
  <cp:revision>105</cp:revision>
  <dcterms:created xsi:type="dcterms:W3CDTF">2006-08-16T00:00:00Z</dcterms:created>
  <dcterms:modified xsi:type="dcterms:W3CDTF">2013-11-26T21:54:21Z</dcterms:modified>
</cp:coreProperties>
</file>